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2" r:id="rId6"/>
    <p:sldId id="263" r:id="rId7"/>
    <p:sldId id="271" r:id="rId8"/>
    <p:sldId id="264" r:id="rId9"/>
    <p:sldId id="270" r:id="rId10"/>
    <p:sldId id="268" r:id="rId11"/>
    <p:sldId id="267" r:id="rId12"/>
    <p:sldId id="273" r:id="rId13"/>
    <p:sldId id="272"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84" y="-70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AAFB794-CAA4-F05C-18FC-B324B0786F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511799CD-209C-948C-EB29-A6FEF89D4E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6AA9008E-2956-0167-A2A2-9C0FC206EAE2}"/>
              </a:ext>
            </a:extLst>
          </p:cNvPr>
          <p:cNvSpPr>
            <a:spLocks noGrp="1"/>
          </p:cNvSpPr>
          <p:nvPr>
            <p:ph type="dt" sz="half" idx="10"/>
          </p:nvPr>
        </p:nvSpPr>
        <p:spPr/>
        <p:txBody>
          <a:bodyPr/>
          <a:lstStyle/>
          <a:p>
            <a:fld id="{669C0C41-5308-4A6B-961D-4C694E3124BA}" type="datetimeFigureOut">
              <a:rPr lang="en-US" smtClean="0"/>
              <a:pPr/>
              <a:t>6/16/2022</a:t>
            </a:fld>
            <a:endParaRPr lang="en-US"/>
          </a:p>
        </p:txBody>
      </p:sp>
      <p:sp>
        <p:nvSpPr>
          <p:cNvPr id="5" name="Footer Placeholder 4">
            <a:extLst>
              <a:ext uri="{FF2B5EF4-FFF2-40B4-BE49-F238E27FC236}">
                <a16:creationId xmlns:a16="http://schemas.microsoft.com/office/drawing/2014/main" xmlns="" id="{829ED8F5-9F39-079B-8ECC-F0723A977A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FEF93E6-62E2-BB92-18B4-499ABF637965}"/>
              </a:ext>
            </a:extLst>
          </p:cNvPr>
          <p:cNvSpPr>
            <a:spLocks noGrp="1"/>
          </p:cNvSpPr>
          <p:nvPr>
            <p:ph type="sldNum" sz="quarter" idx="12"/>
          </p:nvPr>
        </p:nvSpPr>
        <p:spPr/>
        <p:txBody>
          <a:bodyPr/>
          <a:lstStyle/>
          <a:p>
            <a:fld id="{402DB3DE-5BE5-4E07-8CD6-DF739BBD18E1}" type="slidenum">
              <a:rPr lang="en-US" smtClean="0"/>
              <a:pPr/>
              <a:t>‹#›</a:t>
            </a:fld>
            <a:endParaRPr lang="en-US"/>
          </a:p>
        </p:txBody>
      </p:sp>
    </p:spTree>
    <p:extLst>
      <p:ext uri="{BB962C8B-B14F-4D97-AF65-F5344CB8AC3E}">
        <p14:creationId xmlns:p14="http://schemas.microsoft.com/office/powerpoint/2010/main" xmlns="" val="3357469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A7BDB9-F320-36C4-C8A6-98B00AC64FA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1A732E41-C721-3087-FA3A-0B38AA7675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4B9F32A-7E71-61A9-B0F0-C1132A68B416}"/>
              </a:ext>
            </a:extLst>
          </p:cNvPr>
          <p:cNvSpPr>
            <a:spLocks noGrp="1"/>
          </p:cNvSpPr>
          <p:nvPr>
            <p:ph type="dt" sz="half" idx="10"/>
          </p:nvPr>
        </p:nvSpPr>
        <p:spPr/>
        <p:txBody>
          <a:bodyPr/>
          <a:lstStyle/>
          <a:p>
            <a:fld id="{669C0C41-5308-4A6B-961D-4C694E3124BA}" type="datetimeFigureOut">
              <a:rPr lang="en-US" smtClean="0"/>
              <a:pPr/>
              <a:t>6/16/2022</a:t>
            </a:fld>
            <a:endParaRPr lang="en-US"/>
          </a:p>
        </p:txBody>
      </p:sp>
      <p:sp>
        <p:nvSpPr>
          <p:cNvPr id="5" name="Footer Placeholder 4">
            <a:extLst>
              <a:ext uri="{FF2B5EF4-FFF2-40B4-BE49-F238E27FC236}">
                <a16:creationId xmlns:a16="http://schemas.microsoft.com/office/drawing/2014/main" xmlns="" id="{669A5A83-7AAC-2552-D080-343525AB1A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4D2533E-8B0E-F963-3623-15CBF94C703E}"/>
              </a:ext>
            </a:extLst>
          </p:cNvPr>
          <p:cNvSpPr>
            <a:spLocks noGrp="1"/>
          </p:cNvSpPr>
          <p:nvPr>
            <p:ph type="sldNum" sz="quarter" idx="12"/>
          </p:nvPr>
        </p:nvSpPr>
        <p:spPr/>
        <p:txBody>
          <a:bodyPr/>
          <a:lstStyle/>
          <a:p>
            <a:fld id="{402DB3DE-5BE5-4E07-8CD6-DF739BBD18E1}" type="slidenum">
              <a:rPr lang="en-US" smtClean="0"/>
              <a:pPr/>
              <a:t>‹#›</a:t>
            </a:fld>
            <a:endParaRPr lang="en-US"/>
          </a:p>
        </p:txBody>
      </p:sp>
    </p:spTree>
    <p:extLst>
      <p:ext uri="{BB962C8B-B14F-4D97-AF65-F5344CB8AC3E}">
        <p14:creationId xmlns:p14="http://schemas.microsoft.com/office/powerpoint/2010/main" xmlns="" val="2440697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BEBB3B0-9260-7E31-1CAA-D2C49FCEF4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E727614A-B747-C63A-23A5-4B403EAEA7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C1F62D6-5535-4ADA-D2E2-443B072258FB}"/>
              </a:ext>
            </a:extLst>
          </p:cNvPr>
          <p:cNvSpPr>
            <a:spLocks noGrp="1"/>
          </p:cNvSpPr>
          <p:nvPr>
            <p:ph type="dt" sz="half" idx="10"/>
          </p:nvPr>
        </p:nvSpPr>
        <p:spPr/>
        <p:txBody>
          <a:bodyPr/>
          <a:lstStyle/>
          <a:p>
            <a:fld id="{669C0C41-5308-4A6B-961D-4C694E3124BA}" type="datetimeFigureOut">
              <a:rPr lang="en-US" smtClean="0"/>
              <a:pPr/>
              <a:t>6/16/2022</a:t>
            </a:fld>
            <a:endParaRPr lang="en-US"/>
          </a:p>
        </p:txBody>
      </p:sp>
      <p:sp>
        <p:nvSpPr>
          <p:cNvPr id="5" name="Footer Placeholder 4">
            <a:extLst>
              <a:ext uri="{FF2B5EF4-FFF2-40B4-BE49-F238E27FC236}">
                <a16:creationId xmlns:a16="http://schemas.microsoft.com/office/drawing/2014/main" xmlns="" id="{6D9FB808-9B0D-75E9-443A-F863D63A4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74F346F-4A09-55A9-3BF4-C092FEA160A0}"/>
              </a:ext>
            </a:extLst>
          </p:cNvPr>
          <p:cNvSpPr>
            <a:spLocks noGrp="1"/>
          </p:cNvSpPr>
          <p:nvPr>
            <p:ph type="sldNum" sz="quarter" idx="12"/>
          </p:nvPr>
        </p:nvSpPr>
        <p:spPr/>
        <p:txBody>
          <a:bodyPr/>
          <a:lstStyle/>
          <a:p>
            <a:fld id="{402DB3DE-5BE5-4E07-8CD6-DF739BBD18E1}" type="slidenum">
              <a:rPr lang="en-US" smtClean="0"/>
              <a:pPr/>
              <a:t>‹#›</a:t>
            </a:fld>
            <a:endParaRPr lang="en-US"/>
          </a:p>
        </p:txBody>
      </p:sp>
    </p:spTree>
    <p:extLst>
      <p:ext uri="{BB962C8B-B14F-4D97-AF65-F5344CB8AC3E}">
        <p14:creationId xmlns:p14="http://schemas.microsoft.com/office/powerpoint/2010/main" xmlns="" val="341945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190C7FC-C5F1-2C54-D3EE-70506150A8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46BF973-C1CC-1AD8-E907-E54E5628D49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8D66D63-795A-A3EF-376C-804EE07E07E6}"/>
              </a:ext>
            </a:extLst>
          </p:cNvPr>
          <p:cNvSpPr>
            <a:spLocks noGrp="1"/>
          </p:cNvSpPr>
          <p:nvPr>
            <p:ph type="dt" sz="half" idx="10"/>
          </p:nvPr>
        </p:nvSpPr>
        <p:spPr/>
        <p:txBody>
          <a:bodyPr/>
          <a:lstStyle/>
          <a:p>
            <a:fld id="{669C0C41-5308-4A6B-961D-4C694E3124BA}" type="datetimeFigureOut">
              <a:rPr lang="en-US" smtClean="0"/>
              <a:pPr/>
              <a:t>6/16/2022</a:t>
            </a:fld>
            <a:endParaRPr lang="en-US"/>
          </a:p>
        </p:txBody>
      </p:sp>
      <p:sp>
        <p:nvSpPr>
          <p:cNvPr id="5" name="Footer Placeholder 4">
            <a:extLst>
              <a:ext uri="{FF2B5EF4-FFF2-40B4-BE49-F238E27FC236}">
                <a16:creationId xmlns:a16="http://schemas.microsoft.com/office/drawing/2014/main" xmlns="" id="{375ACF87-DF1D-34B6-5D30-0C1F76DD5D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0F67632-F315-BCA9-0C4F-A515EA79F2C5}"/>
              </a:ext>
            </a:extLst>
          </p:cNvPr>
          <p:cNvSpPr>
            <a:spLocks noGrp="1"/>
          </p:cNvSpPr>
          <p:nvPr>
            <p:ph type="sldNum" sz="quarter" idx="12"/>
          </p:nvPr>
        </p:nvSpPr>
        <p:spPr/>
        <p:txBody>
          <a:bodyPr/>
          <a:lstStyle/>
          <a:p>
            <a:fld id="{402DB3DE-5BE5-4E07-8CD6-DF739BBD18E1}" type="slidenum">
              <a:rPr lang="en-US" smtClean="0"/>
              <a:pPr/>
              <a:t>‹#›</a:t>
            </a:fld>
            <a:endParaRPr lang="en-US"/>
          </a:p>
        </p:txBody>
      </p:sp>
    </p:spTree>
    <p:extLst>
      <p:ext uri="{BB962C8B-B14F-4D97-AF65-F5344CB8AC3E}">
        <p14:creationId xmlns:p14="http://schemas.microsoft.com/office/powerpoint/2010/main" xmlns="" val="222821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F79590-15A8-38BC-E14A-C92D92D75E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2628C9D6-7E8C-DACD-C005-65C7F0794EF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A8C4EA72-7641-0E23-E556-A0B0D9838D90}"/>
              </a:ext>
            </a:extLst>
          </p:cNvPr>
          <p:cNvSpPr>
            <a:spLocks noGrp="1"/>
          </p:cNvSpPr>
          <p:nvPr>
            <p:ph type="dt" sz="half" idx="10"/>
          </p:nvPr>
        </p:nvSpPr>
        <p:spPr/>
        <p:txBody>
          <a:bodyPr/>
          <a:lstStyle/>
          <a:p>
            <a:fld id="{669C0C41-5308-4A6B-961D-4C694E3124BA}" type="datetimeFigureOut">
              <a:rPr lang="en-US" smtClean="0"/>
              <a:pPr/>
              <a:t>6/16/2022</a:t>
            </a:fld>
            <a:endParaRPr lang="en-US"/>
          </a:p>
        </p:txBody>
      </p:sp>
      <p:sp>
        <p:nvSpPr>
          <p:cNvPr id="5" name="Footer Placeholder 4">
            <a:extLst>
              <a:ext uri="{FF2B5EF4-FFF2-40B4-BE49-F238E27FC236}">
                <a16:creationId xmlns:a16="http://schemas.microsoft.com/office/drawing/2014/main" xmlns="" id="{61454A4E-97A2-6DD8-AE9C-6D02D54006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52F9320-D7E0-69B5-8EB6-F564B54DBC27}"/>
              </a:ext>
            </a:extLst>
          </p:cNvPr>
          <p:cNvSpPr>
            <a:spLocks noGrp="1"/>
          </p:cNvSpPr>
          <p:nvPr>
            <p:ph type="sldNum" sz="quarter" idx="12"/>
          </p:nvPr>
        </p:nvSpPr>
        <p:spPr/>
        <p:txBody>
          <a:bodyPr/>
          <a:lstStyle/>
          <a:p>
            <a:fld id="{402DB3DE-5BE5-4E07-8CD6-DF739BBD18E1}" type="slidenum">
              <a:rPr lang="en-US" smtClean="0"/>
              <a:pPr/>
              <a:t>‹#›</a:t>
            </a:fld>
            <a:endParaRPr lang="en-US"/>
          </a:p>
        </p:txBody>
      </p:sp>
    </p:spTree>
    <p:extLst>
      <p:ext uri="{BB962C8B-B14F-4D97-AF65-F5344CB8AC3E}">
        <p14:creationId xmlns:p14="http://schemas.microsoft.com/office/powerpoint/2010/main" xmlns="" val="2524719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D7132D-B6FC-68E7-45EE-D6E893C058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F38D34B-BA64-05C0-85DC-CE0A5F55C3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1C48809E-9EC2-FF02-8B63-C1554C8A4D2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626F107-45D2-788B-5B6D-7B2EAE839C40}"/>
              </a:ext>
            </a:extLst>
          </p:cNvPr>
          <p:cNvSpPr>
            <a:spLocks noGrp="1"/>
          </p:cNvSpPr>
          <p:nvPr>
            <p:ph type="dt" sz="half" idx="10"/>
          </p:nvPr>
        </p:nvSpPr>
        <p:spPr/>
        <p:txBody>
          <a:bodyPr/>
          <a:lstStyle/>
          <a:p>
            <a:fld id="{669C0C41-5308-4A6B-961D-4C694E3124BA}" type="datetimeFigureOut">
              <a:rPr lang="en-US" smtClean="0"/>
              <a:pPr/>
              <a:t>6/16/2022</a:t>
            </a:fld>
            <a:endParaRPr lang="en-US"/>
          </a:p>
        </p:txBody>
      </p:sp>
      <p:sp>
        <p:nvSpPr>
          <p:cNvPr id="6" name="Footer Placeholder 5">
            <a:extLst>
              <a:ext uri="{FF2B5EF4-FFF2-40B4-BE49-F238E27FC236}">
                <a16:creationId xmlns:a16="http://schemas.microsoft.com/office/drawing/2014/main" xmlns="" id="{3C40794F-9386-06A5-FA48-54390BF579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75F25B4-DB89-EF92-CC46-C1C900C29BA6}"/>
              </a:ext>
            </a:extLst>
          </p:cNvPr>
          <p:cNvSpPr>
            <a:spLocks noGrp="1"/>
          </p:cNvSpPr>
          <p:nvPr>
            <p:ph type="sldNum" sz="quarter" idx="12"/>
          </p:nvPr>
        </p:nvSpPr>
        <p:spPr/>
        <p:txBody>
          <a:bodyPr/>
          <a:lstStyle/>
          <a:p>
            <a:fld id="{402DB3DE-5BE5-4E07-8CD6-DF739BBD18E1}" type="slidenum">
              <a:rPr lang="en-US" smtClean="0"/>
              <a:pPr/>
              <a:t>‹#›</a:t>
            </a:fld>
            <a:endParaRPr lang="en-US"/>
          </a:p>
        </p:txBody>
      </p:sp>
    </p:spTree>
    <p:extLst>
      <p:ext uri="{BB962C8B-B14F-4D97-AF65-F5344CB8AC3E}">
        <p14:creationId xmlns:p14="http://schemas.microsoft.com/office/powerpoint/2010/main" xmlns="" val="3418802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D240655-FDCB-7C09-4D48-9616EB5D78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B9E4F920-ED20-E1EE-78E3-65B87A2D47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3046145-D2BC-3FA1-8EFA-8409D1629B7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CFC72B1C-582D-B044-3200-EC074ED547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509AD4CB-E166-8CF8-0CF2-DCB25CC25C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F9756FAA-1B97-00A4-FDEF-2D872CD17EE3}"/>
              </a:ext>
            </a:extLst>
          </p:cNvPr>
          <p:cNvSpPr>
            <a:spLocks noGrp="1"/>
          </p:cNvSpPr>
          <p:nvPr>
            <p:ph type="dt" sz="half" idx="10"/>
          </p:nvPr>
        </p:nvSpPr>
        <p:spPr/>
        <p:txBody>
          <a:bodyPr/>
          <a:lstStyle/>
          <a:p>
            <a:fld id="{669C0C41-5308-4A6B-961D-4C694E3124BA}" type="datetimeFigureOut">
              <a:rPr lang="en-US" smtClean="0"/>
              <a:pPr/>
              <a:t>6/16/2022</a:t>
            </a:fld>
            <a:endParaRPr lang="en-US"/>
          </a:p>
        </p:txBody>
      </p:sp>
      <p:sp>
        <p:nvSpPr>
          <p:cNvPr id="8" name="Footer Placeholder 7">
            <a:extLst>
              <a:ext uri="{FF2B5EF4-FFF2-40B4-BE49-F238E27FC236}">
                <a16:creationId xmlns:a16="http://schemas.microsoft.com/office/drawing/2014/main" xmlns="" id="{51221BD1-F162-2A0C-D61E-775EA1B00E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18B01ACD-CC0C-3BF7-A10B-8204F4AF3D07}"/>
              </a:ext>
            </a:extLst>
          </p:cNvPr>
          <p:cNvSpPr>
            <a:spLocks noGrp="1"/>
          </p:cNvSpPr>
          <p:nvPr>
            <p:ph type="sldNum" sz="quarter" idx="12"/>
          </p:nvPr>
        </p:nvSpPr>
        <p:spPr/>
        <p:txBody>
          <a:bodyPr/>
          <a:lstStyle/>
          <a:p>
            <a:fld id="{402DB3DE-5BE5-4E07-8CD6-DF739BBD18E1}" type="slidenum">
              <a:rPr lang="en-US" smtClean="0"/>
              <a:pPr/>
              <a:t>‹#›</a:t>
            </a:fld>
            <a:endParaRPr lang="en-US"/>
          </a:p>
        </p:txBody>
      </p:sp>
    </p:spTree>
    <p:extLst>
      <p:ext uri="{BB962C8B-B14F-4D97-AF65-F5344CB8AC3E}">
        <p14:creationId xmlns:p14="http://schemas.microsoft.com/office/powerpoint/2010/main" xmlns="" val="1106237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15A1FA-767D-29DC-6097-95701280F1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C8FAE1BD-4545-31C2-934F-8ADED1DA0530}"/>
              </a:ext>
            </a:extLst>
          </p:cNvPr>
          <p:cNvSpPr>
            <a:spLocks noGrp="1"/>
          </p:cNvSpPr>
          <p:nvPr>
            <p:ph type="dt" sz="half" idx="10"/>
          </p:nvPr>
        </p:nvSpPr>
        <p:spPr/>
        <p:txBody>
          <a:bodyPr/>
          <a:lstStyle/>
          <a:p>
            <a:fld id="{669C0C41-5308-4A6B-961D-4C694E3124BA}" type="datetimeFigureOut">
              <a:rPr lang="en-US" smtClean="0"/>
              <a:pPr/>
              <a:t>6/16/2022</a:t>
            </a:fld>
            <a:endParaRPr lang="en-US"/>
          </a:p>
        </p:txBody>
      </p:sp>
      <p:sp>
        <p:nvSpPr>
          <p:cNvPr id="4" name="Footer Placeholder 3">
            <a:extLst>
              <a:ext uri="{FF2B5EF4-FFF2-40B4-BE49-F238E27FC236}">
                <a16:creationId xmlns:a16="http://schemas.microsoft.com/office/drawing/2014/main" xmlns="" id="{D2D26ED1-25F4-940E-220B-80C1D3C18CB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E001F876-7FDF-3E20-00B4-E29F83DF614A}"/>
              </a:ext>
            </a:extLst>
          </p:cNvPr>
          <p:cNvSpPr>
            <a:spLocks noGrp="1"/>
          </p:cNvSpPr>
          <p:nvPr>
            <p:ph type="sldNum" sz="quarter" idx="12"/>
          </p:nvPr>
        </p:nvSpPr>
        <p:spPr/>
        <p:txBody>
          <a:bodyPr/>
          <a:lstStyle/>
          <a:p>
            <a:fld id="{402DB3DE-5BE5-4E07-8CD6-DF739BBD18E1}" type="slidenum">
              <a:rPr lang="en-US" smtClean="0"/>
              <a:pPr/>
              <a:t>‹#›</a:t>
            </a:fld>
            <a:endParaRPr lang="en-US"/>
          </a:p>
        </p:txBody>
      </p:sp>
    </p:spTree>
    <p:extLst>
      <p:ext uri="{BB962C8B-B14F-4D97-AF65-F5344CB8AC3E}">
        <p14:creationId xmlns:p14="http://schemas.microsoft.com/office/powerpoint/2010/main" xmlns="" val="183817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2141CA96-9064-1E6D-CB84-94F6B991CBD9}"/>
              </a:ext>
            </a:extLst>
          </p:cNvPr>
          <p:cNvSpPr>
            <a:spLocks noGrp="1"/>
          </p:cNvSpPr>
          <p:nvPr>
            <p:ph type="dt" sz="half" idx="10"/>
          </p:nvPr>
        </p:nvSpPr>
        <p:spPr/>
        <p:txBody>
          <a:bodyPr/>
          <a:lstStyle/>
          <a:p>
            <a:fld id="{669C0C41-5308-4A6B-961D-4C694E3124BA}" type="datetimeFigureOut">
              <a:rPr lang="en-US" smtClean="0"/>
              <a:pPr/>
              <a:t>6/16/2022</a:t>
            </a:fld>
            <a:endParaRPr lang="en-US"/>
          </a:p>
        </p:txBody>
      </p:sp>
      <p:sp>
        <p:nvSpPr>
          <p:cNvPr id="3" name="Footer Placeholder 2">
            <a:extLst>
              <a:ext uri="{FF2B5EF4-FFF2-40B4-BE49-F238E27FC236}">
                <a16:creationId xmlns:a16="http://schemas.microsoft.com/office/drawing/2014/main" xmlns="" id="{8E20D08E-1BD3-7164-AB2B-57637305F2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47CA621-5E45-D0D9-BB2F-0BC93041539E}"/>
              </a:ext>
            </a:extLst>
          </p:cNvPr>
          <p:cNvSpPr>
            <a:spLocks noGrp="1"/>
          </p:cNvSpPr>
          <p:nvPr>
            <p:ph type="sldNum" sz="quarter" idx="12"/>
          </p:nvPr>
        </p:nvSpPr>
        <p:spPr/>
        <p:txBody>
          <a:bodyPr/>
          <a:lstStyle/>
          <a:p>
            <a:fld id="{402DB3DE-5BE5-4E07-8CD6-DF739BBD18E1}" type="slidenum">
              <a:rPr lang="en-US" smtClean="0"/>
              <a:pPr/>
              <a:t>‹#›</a:t>
            </a:fld>
            <a:endParaRPr lang="en-US"/>
          </a:p>
        </p:txBody>
      </p:sp>
    </p:spTree>
    <p:extLst>
      <p:ext uri="{BB962C8B-B14F-4D97-AF65-F5344CB8AC3E}">
        <p14:creationId xmlns:p14="http://schemas.microsoft.com/office/powerpoint/2010/main" xmlns="" val="3304357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EB4FC7-AA58-6483-9E4D-A36C2BA126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B59AA365-4A79-3340-B9F0-C507B398BF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184BB6F2-94B7-5B78-2DBD-39178CD927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A5077F6-3335-3493-45FF-2D43ADF93516}"/>
              </a:ext>
            </a:extLst>
          </p:cNvPr>
          <p:cNvSpPr>
            <a:spLocks noGrp="1"/>
          </p:cNvSpPr>
          <p:nvPr>
            <p:ph type="dt" sz="half" idx="10"/>
          </p:nvPr>
        </p:nvSpPr>
        <p:spPr/>
        <p:txBody>
          <a:bodyPr/>
          <a:lstStyle/>
          <a:p>
            <a:fld id="{669C0C41-5308-4A6B-961D-4C694E3124BA}" type="datetimeFigureOut">
              <a:rPr lang="en-US" smtClean="0"/>
              <a:pPr/>
              <a:t>6/16/2022</a:t>
            </a:fld>
            <a:endParaRPr lang="en-US"/>
          </a:p>
        </p:txBody>
      </p:sp>
      <p:sp>
        <p:nvSpPr>
          <p:cNvPr id="6" name="Footer Placeholder 5">
            <a:extLst>
              <a:ext uri="{FF2B5EF4-FFF2-40B4-BE49-F238E27FC236}">
                <a16:creationId xmlns:a16="http://schemas.microsoft.com/office/drawing/2014/main" xmlns="" id="{FA4A3E91-461E-A711-BA61-BA5FC3F8CE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6C18815-B3BC-98AB-2E39-B2A0043C1719}"/>
              </a:ext>
            </a:extLst>
          </p:cNvPr>
          <p:cNvSpPr>
            <a:spLocks noGrp="1"/>
          </p:cNvSpPr>
          <p:nvPr>
            <p:ph type="sldNum" sz="quarter" idx="12"/>
          </p:nvPr>
        </p:nvSpPr>
        <p:spPr/>
        <p:txBody>
          <a:bodyPr/>
          <a:lstStyle/>
          <a:p>
            <a:fld id="{402DB3DE-5BE5-4E07-8CD6-DF739BBD18E1}" type="slidenum">
              <a:rPr lang="en-US" smtClean="0"/>
              <a:pPr/>
              <a:t>‹#›</a:t>
            </a:fld>
            <a:endParaRPr lang="en-US"/>
          </a:p>
        </p:txBody>
      </p:sp>
    </p:spTree>
    <p:extLst>
      <p:ext uri="{BB962C8B-B14F-4D97-AF65-F5344CB8AC3E}">
        <p14:creationId xmlns:p14="http://schemas.microsoft.com/office/powerpoint/2010/main" xmlns="" val="4228087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717DE4-3AF0-4055-265A-4331B3F1337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99DEEBAC-3EDA-47DF-52F9-7267A4DF7A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F0AA1207-43BA-07DA-AA81-75829ED058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FDB8941D-908E-0064-3EFB-09597613F0A9}"/>
              </a:ext>
            </a:extLst>
          </p:cNvPr>
          <p:cNvSpPr>
            <a:spLocks noGrp="1"/>
          </p:cNvSpPr>
          <p:nvPr>
            <p:ph type="dt" sz="half" idx="10"/>
          </p:nvPr>
        </p:nvSpPr>
        <p:spPr/>
        <p:txBody>
          <a:bodyPr/>
          <a:lstStyle/>
          <a:p>
            <a:fld id="{669C0C41-5308-4A6B-961D-4C694E3124BA}" type="datetimeFigureOut">
              <a:rPr lang="en-US" smtClean="0"/>
              <a:pPr/>
              <a:t>6/16/2022</a:t>
            </a:fld>
            <a:endParaRPr lang="en-US"/>
          </a:p>
        </p:txBody>
      </p:sp>
      <p:sp>
        <p:nvSpPr>
          <p:cNvPr id="6" name="Footer Placeholder 5">
            <a:extLst>
              <a:ext uri="{FF2B5EF4-FFF2-40B4-BE49-F238E27FC236}">
                <a16:creationId xmlns:a16="http://schemas.microsoft.com/office/drawing/2014/main" xmlns="" id="{F086408A-AD44-40CD-FAD0-4B110BF4F3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84709BC4-D336-FCA6-E3AF-F77C993B16F3}"/>
              </a:ext>
            </a:extLst>
          </p:cNvPr>
          <p:cNvSpPr>
            <a:spLocks noGrp="1"/>
          </p:cNvSpPr>
          <p:nvPr>
            <p:ph type="sldNum" sz="quarter" idx="12"/>
          </p:nvPr>
        </p:nvSpPr>
        <p:spPr/>
        <p:txBody>
          <a:bodyPr/>
          <a:lstStyle/>
          <a:p>
            <a:fld id="{402DB3DE-5BE5-4E07-8CD6-DF739BBD18E1}" type="slidenum">
              <a:rPr lang="en-US" smtClean="0"/>
              <a:pPr/>
              <a:t>‹#›</a:t>
            </a:fld>
            <a:endParaRPr lang="en-US"/>
          </a:p>
        </p:txBody>
      </p:sp>
    </p:spTree>
    <p:extLst>
      <p:ext uri="{BB962C8B-B14F-4D97-AF65-F5344CB8AC3E}">
        <p14:creationId xmlns:p14="http://schemas.microsoft.com/office/powerpoint/2010/main" xmlns="" val="1120074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183CAB2B-38FE-5222-456C-DC8BA8CA0D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B0E77FD-022A-8844-C5F6-05FABD7818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FCEB90F-2DD8-48B1-681B-8786E91000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9C0C41-5308-4A6B-961D-4C694E3124BA}" type="datetimeFigureOut">
              <a:rPr lang="en-US" smtClean="0"/>
              <a:pPr/>
              <a:t>6/16/2022</a:t>
            </a:fld>
            <a:endParaRPr lang="en-US"/>
          </a:p>
        </p:txBody>
      </p:sp>
      <p:sp>
        <p:nvSpPr>
          <p:cNvPr id="5" name="Footer Placeholder 4">
            <a:extLst>
              <a:ext uri="{FF2B5EF4-FFF2-40B4-BE49-F238E27FC236}">
                <a16:creationId xmlns:a16="http://schemas.microsoft.com/office/drawing/2014/main" xmlns="" id="{CA09C4BF-3EE7-F36B-0E1E-395CE4E44C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9D32B984-180A-A3B3-0650-34F6DBF771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2DB3DE-5BE5-4E07-8CD6-DF739BBD18E1}" type="slidenum">
              <a:rPr lang="en-US" smtClean="0"/>
              <a:pPr/>
              <a:t>‹#›</a:t>
            </a:fld>
            <a:endParaRPr lang="en-US"/>
          </a:p>
        </p:txBody>
      </p:sp>
    </p:spTree>
    <p:extLst>
      <p:ext uri="{BB962C8B-B14F-4D97-AF65-F5344CB8AC3E}">
        <p14:creationId xmlns:p14="http://schemas.microsoft.com/office/powerpoint/2010/main" xmlns="" val="18496861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ktkristl@widener.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ecode360.com/8882640" TargetMode="External"/><Relationship Id="rId13" Type="http://schemas.openxmlformats.org/officeDocument/2006/relationships/hyperlink" Target="https://ecode360.com/8882645" TargetMode="External"/><Relationship Id="rId18" Type="http://schemas.openxmlformats.org/officeDocument/2006/relationships/hyperlink" Target="https://ecode360.com/8882650" TargetMode="External"/><Relationship Id="rId3" Type="http://schemas.openxmlformats.org/officeDocument/2006/relationships/hyperlink" Target="https://ecode360.com/8882635" TargetMode="External"/><Relationship Id="rId7" Type="http://schemas.openxmlformats.org/officeDocument/2006/relationships/hyperlink" Target="https://ecode360.com/8882639" TargetMode="External"/><Relationship Id="rId12" Type="http://schemas.openxmlformats.org/officeDocument/2006/relationships/hyperlink" Target="https://ecode360.com/8882644" TargetMode="External"/><Relationship Id="rId17" Type="http://schemas.openxmlformats.org/officeDocument/2006/relationships/hyperlink" Target="https://ecode360.com/8882649" TargetMode="External"/><Relationship Id="rId2" Type="http://schemas.openxmlformats.org/officeDocument/2006/relationships/hyperlink" Target="https://ecode360.com/8882634" TargetMode="External"/><Relationship Id="rId16" Type="http://schemas.openxmlformats.org/officeDocument/2006/relationships/hyperlink" Target="https://ecode360.com/8882648" TargetMode="External"/><Relationship Id="rId1" Type="http://schemas.openxmlformats.org/officeDocument/2006/relationships/slideLayout" Target="../slideLayouts/slideLayout2.xml"/><Relationship Id="rId6" Type="http://schemas.openxmlformats.org/officeDocument/2006/relationships/hyperlink" Target="https://ecode360.com/8882638" TargetMode="External"/><Relationship Id="rId11" Type="http://schemas.openxmlformats.org/officeDocument/2006/relationships/hyperlink" Target="https://ecode360.com/8882643" TargetMode="External"/><Relationship Id="rId5" Type="http://schemas.openxmlformats.org/officeDocument/2006/relationships/hyperlink" Target="https://ecode360.com/8882637" TargetMode="External"/><Relationship Id="rId15" Type="http://schemas.openxmlformats.org/officeDocument/2006/relationships/hyperlink" Target="https://ecode360.com/8882647" TargetMode="External"/><Relationship Id="rId10" Type="http://schemas.openxmlformats.org/officeDocument/2006/relationships/hyperlink" Target="https://ecode360.com/8882642" TargetMode="External"/><Relationship Id="rId4" Type="http://schemas.openxmlformats.org/officeDocument/2006/relationships/hyperlink" Target="https://ecode360.com/8882636" TargetMode="External"/><Relationship Id="rId9" Type="http://schemas.openxmlformats.org/officeDocument/2006/relationships/hyperlink" Target="https://ecode360.com/8882641" TargetMode="External"/><Relationship Id="rId14" Type="http://schemas.openxmlformats.org/officeDocument/2006/relationships/hyperlink" Target="https://ecode360.com/888264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278682-90D0-0E5F-80CE-A94AB873E1D6}"/>
              </a:ext>
            </a:extLst>
          </p:cNvPr>
          <p:cNvSpPr>
            <a:spLocks noGrp="1"/>
          </p:cNvSpPr>
          <p:nvPr>
            <p:ph type="ctrTitle"/>
          </p:nvPr>
        </p:nvSpPr>
        <p:spPr/>
        <p:txBody>
          <a:bodyPr>
            <a:normAutofit fontScale="90000"/>
          </a:bodyPr>
          <a:lstStyle/>
          <a:p>
            <a:r>
              <a:rPr lang="en-US" b="1" dirty="0"/>
              <a:t>UNDERSTANDING ZONING AND PLANNING IN DELAWARE</a:t>
            </a:r>
            <a:br>
              <a:rPr lang="en-US" b="1" dirty="0"/>
            </a:br>
            <a:r>
              <a:rPr lang="en-US" b="1" dirty="0"/>
              <a:t>A Road Map</a:t>
            </a:r>
          </a:p>
        </p:txBody>
      </p:sp>
      <p:sp>
        <p:nvSpPr>
          <p:cNvPr id="3" name="Subtitle 2">
            <a:extLst>
              <a:ext uri="{FF2B5EF4-FFF2-40B4-BE49-F238E27FC236}">
                <a16:creationId xmlns:a16="http://schemas.microsoft.com/office/drawing/2014/main" xmlns="" id="{017384C0-F4AA-F7F5-1E54-A5EC6ABD67A4}"/>
              </a:ext>
            </a:extLst>
          </p:cNvPr>
          <p:cNvSpPr>
            <a:spLocks noGrp="1"/>
          </p:cNvSpPr>
          <p:nvPr>
            <p:ph type="subTitle" idx="1"/>
          </p:nvPr>
        </p:nvSpPr>
        <p:spPr/>
        <p:txBody>
          <a:bodyPr>
            <a:normAutofit lnSpcReduction="10000"/>
          </a:bodyPr>
          <a:lstStyle/>
          <a:p>
            <a:endParaRPr lang="en-US" dirty="0"/>
          </a:p>
          <a:p>
            <a:r>
              <a:rPr lang="en-US" b="1" dirty="0">
                <a:solidFill>
                  <a:srgbClr val="FF0000"/>
                </a:solidFill>
              </a:rPr>
              <a:t>Professor Kenneth T. Kristl, Esq.</a:t>
            </a:r>
          </a:p>
          <a:p>
            <a:r>
              <a:rPr lang="en-US" b="1" dirty="0">
                <a:solidFill>
                  <a:srgbClr val="FF0000"/>
                </a:solidFill>
              </a:rPr>
              <a:t>PRESENTATION TO THE INLAND BAYS FOUNDATION</a:t>
            </a:r>
          </a:p>
          <a:p>
            <a:r>
              <a:rPr lang="en-US" b="1" dirty="0">
                <a:solidFill>
                  <a:srgbClr val="FF0000"/>
                </a:solidFill>
              </a:rPr>
              <a:t>June 14, 2022</a:t>
            </a:r>
          </a:p>
        </p:txBody>
      </p:sp>
    </p:spTree>
    <p:extLst>
      <p:ext uri="{BB962C8B-B14F-4D97-AF65-F5344CB8AC3E}">
        <p14:creationId xmlns:p14="http://schemas.microsoft.com/office/powerpoint/2010/main" xmlns="" val="588977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82BCC5-DE0F-D5CF-D533-4CCFE68D2230}"/>
              </a:ext>
            </a:extLst>
          </p:cNvPr>
          <p:cNvSpPr>
            <a:spLocks noGrp="1"/>
          </p:cNvSpPr>
          <p:nvPr>
            <p:ph type="title"/>
          </p:nvPr>
        </p:nvSpPr>
        <p:spPr/>
        <p:txBody>
          <a:bodyPr/>
          <a:lstStyle/>
          <a:p>
            <a:r>
              <a:rPr lang="en-US" dirty="0"/>
              <a:t>Participating In The Process</a:t>
            </a:r>
          </a:p>
        </p:txBody>
      </p:sp>
      <p:sp>
        <p:nvSpPr>
          <p:cNvPr id="3" name="Content Placeholder 2">
            <a:extLst>
              <a:ext uri="{FF2B5EF4-FFF2-40B4-BE49-F238E27FC236}">
                <a16:creationId xmlns:a16="http://schemas.microsoft.com/office/drawing/2014/main" xmlns="" id="{DAC2C40D-4DA0-6C50-757E-21D6CEAB7809}"/>
              </a:ext>
            </a:extLst>
          </p:cNvPr>
          <p:cNvSpPr>
            <a:spLocks noGrp="1"/>
          </p:cNvSpPr>
          <p:nvPr>
            <p:ph idx="1"/>
          </p:nvPr>
        </p:nvSpPr>
        <p:spPr/>
        <p:txBody>
          <a:bodyPr/>
          <a:lstStyle/>
          <a:p>
            <a:r>
              <a:rPr lang="en-US" dirty="0"/>
              <a:t>Do Your Homework</a:t>
            </a:r>
          </a:p>
          <a:p>
            <a:endParaRPr lang="en-US" dirty="0"/>
          </a:p>
          <a:p>
            <a:r>
              <a:rPr lang="en-US" dirty="0"/>
              <a:t>Remember Map Rule #2</a:t>
            </a:r>
          </a:p>
          <a:p>
            <a:endParaRPr lang="en-US" dirty="0"/>
          </a:p>
          <a:p>
            <a:r>
              <a:rPr lang="en-US" dirty="0"/>
              <a:t>Make as Complete a Record As You Can to Preserve Issues</a:t>
            </a:r>
          </a:p>
        </p:txBody>
      </p:sp>
    </p:spTree>
    <p:extLst>
      <p:ext uri="{BB962C8B-B14F-4D97-AF65-F5344CB8AC3E}">
        <p14:creationId xmlns:p14="http://schemas.microsoft.com/office/powerpoint/2010/main" xmlns="" val="903193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127035-17FA-47AC-3E48-7FCE8D9B3E94}"/>
              </a:ext>
            </a:extLst>
          </p:cNvPr>
          <p:cNvSpPr>
            <a:spLocks noGrp="1"/>
          </p:cNvSpPr>
          <p:nvPr>
            <p:ph type="title"/>
          </p:nvPr>
        </p:nvSpPr>
        <p:spPr/>
        <p:txBody>
          <a:bodyPr/>
          <a:lstStyle/>
          <a:p>
            <a:r>
              <a:rPr lang="en-US" dirty="0"/>
              <a:t>Appeals</a:t>
            </a:r>
          </a:p>
        </p:txBody>
      </p:sp>
      <p:sp>
        <p:nvSpPr>
          <p:cNvPr id="3" name="Content Placeholder 2">
            <a:extLst>
              <a:ext uri="{FF2B5EF4-FFF2-40B4-BE49-F238E27FC236}">
                <a16:creationId xmlns:a16="http://schemas.microsoft.com/office/drawing/2014/main" xmlns="" id="{B5C244EA-5CF6-C795-A888-AC74E7D3E9CA}"/>
              </a:ext>
            </a:extLst>
          </p:cNvPr>
          <p:cNvSpPr>
            <a:spLocks noGrp="1"/>
          </p:cNvSpPr>
          <p:nvPr>
            <p:ph idx="1"/>
          </p:nvPr>
        </p:nvSpPr>
        <p:spPr>
          <a:xfrm>
            <a:off x="838200" y="1518407"/>
            <a:ext cx="10515600" cy="4658556"/>
          </a:xfrm>
        </p:spPr>
        <p:txBody>
          <a:bodyPr>
            <a:normAutofit/>
          </a:bodyPr>
          <a:lstStyle/>
          <a:p>
            <a:r>
              <a:rPr lang="en-US" dirty="0"/>
              <a:t>Zoning</a:t>
            </a:r>
          </a:p>
          <a:p>
            <a:pPr lvl="1"/>
            <a:r>
              <a:rPr lang="en-US" dirty="0"/>
              <a:t>Application → Zoning Decision → Board of Adjustment → Superior Court → Supreme Court</a:t>
            </a:r>
          </a:p>
          <a:p>
            <a:pPr lvl="1"/>
            <a:endParaRPr lang="en-US" dirty="0"/>
          </a:p>
          <a:p>
            <a:r>
              <a:rPr lang="en-US" dirty="0"/>
              <a:t>Planning</a:t>
            </a:r>
          </a:p>
          <a:p>
            <a:pPr lvl="1"/>
            <a:r>
              <a:rPr lang="en-US" dirty="0"/>
              <a:t>Application → Planning Commission → County Council→ Superior Court → Supreme Court</a:t>
            </a:r>
          </a:p>
          <a:p>
            <a:pPr marL="457200" lvl="1" indent="0">
              <a:buNone/>
            </a:pPr>
            <a:endParaRPr lang="en-US" dirty="0"/>
          </a:p>
          <a:p>
            <a:r>
              <a:rPr lang="en-US" dirty="0"/>
              <a:t>State Permitting</a:t>
            </a:r>
          </a:p>
          <a:p>
            <a:pPr lvl="1"/>
            <a:r>
              <a:rPr lang="en-US" dirty="0"/>
              <a:t>Application → Public Comment (+ Hearing?) → DNREC Permit → Environmental Appeals Board → Superior Court → Supreme Court 	</a:t>
            </a:r>
          </a:p>
        </p:txBody>
      </p:sp>
    </p:spTree>
    <p:extLst>
      <p:ext uri="{BB962C8B-B14F-4D97-AF65-F5344CB8AC3E}">
        <p14:creationId xmlns:p14="http://schemas.microsoft.com/office/powerpoint/2010/main" xmlns="" val="842180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A3BC0A-5AC3-5E1C-C2B3-E46D72C712D8}"/>
              </a:ext>
            </a:extLst>
          </p:cNvPr>
          <p:cNvSpPr>
            <a:spLocks noGrp="1"/>
          </p:cNvSpPr>
          <p:nvPr>
            <p:ph type="title"/>
          </p:nvPr>
        </p:nvSpPr>
        <p:spPr/>
        <p:txBody>
          <a:bodyPr/>
          <a:lstStyle/>
          <a:p>
            <a:r>
              <a:rPr lang="en-US" dirty="0"/>
              <a:t>Some Appeal Considerations</a:t>
            </a:r>
          </a:p>
        </p:txBody>
      </p:sp>
      <p:sp>
        <p:nvSpPr>
          <p:cNvPr id="3" name="Content Placeholder 2">
            <a:extLst>
              <a:ext uri="{FF2B5EF4-FFF2-40B4-BE49-F238E27FC236}">
                <a16:creationId xmlns:a16="http://schemas.microsoft.com/office/drawing/2014/main" xmlns="" id="{A0BF3209-56EF-719B-5350-078161470B07}"/>
              </a:ext>
            </a:extLst>
          </p:cNvPr>
          <p:cNvSpPr>
            <a:spLocks noGrp="1"/>
          </p:cNvSpPr>
          <p:nvPr>
            <p:ph idx="1"/>
          </p:nvPr>
        </p:nvSpPr>
        <p:spPr/>
        <p:txBody>
          <a:bodyPr>
            <a:normAutofit fontScale="92500" lnSpcReduction="20000"/>
          </a:bodyPr>
          <a:lstStyle/>
          <a:p>
            <a:r>
              <a:rPr lang="en-US" dirty="0"/>
              <a:t>Timing</a:t>
            </a:r>
          </a:p>
          <a:p>
            <a:pPr lvl="1"/>
            <a:r>
              <a:rPr lang="en-US" dirty="0"/>
              <a:t>Generally 30 days from final decision (But be careful!)</a:t>
            </a:r>
          </a:p>
          <a:p>
            <a:r>
              <a:rPr lang="en-US" dirty="0"/>
              <a:t>Place to Appeal</a:t>
            </a:r>
          </a:p>
          <a:p>
            <a:pPr lvl="1"/>
            <a:r>
              <a:rPr lang="en-US" dirty="0"/>
              <a:t>Need to Appeal to the Right Forum</a:t>
            </a:r>
          </a:p>
          <a:p>
            <a:r>
              <a:rPr lang="en-US" dirty="0"/>
              <a:t>Issues You Can Appeal</a:t>
            </a:r>
          </a:p>
          <a:p>
            <a:pPr lvl="1"/>
            <a:r>
              <a:rPr lang="en-US" dirty="0"/>
              <a:t>Only Issues Raised in the Proceeding Below</a:t>
            </a:r>
          </a:p>
          <a:p>
            <a:r>
              <a:rPr lang="en-US" dirty="0"/>
              <a:t>Parties</a:t>
            </a:r>
          </a:p>
          <a:p>
            <a:pPr lvl="1"/>
            <a:r>
              <a:rPr lang="en-US" dirty="0"/>
              <a:t>The Board AND the Property Owner and Applicant</a:t>
            </a:r>
          </a:p>
          <a:p>
            <a:pPr lvl="1"/>
            <a:r>
              <a:rPr lang="en-US" dirty="0"/>
              <a:t>Individuals Can Appeal </a:t>
            </a:r>
            <a:r>
              <a:rPr lang="en-US" i="1" dirty="0"/>
              <a:t>pro se</a:t>
            </a:r>
            <a:r>
              <a:rPr lang="en-US" dirty="0"/>
              <a:t>; Organizations cannot</a:t>
            </a:r>
          </a:p>
          <a:p>
            <a:r>
              <a:rPr lang="en-US" dirty="0"/>
              <a:t>Writs </a:t>
            </a:r>
          </a:p>
          <a:p>
            <a:pPr lvl="1"/>
            <a:r>
              <a:rPr lang="en-US" dirty="0"/>
              <a:t>Mandamus</a:t>
            </a:r>
          </a:p>
          <a:p>
            <a:pPr lvl="1"/>
            <a:r>
              <a:rPr lang="en-US" dirty="0"/>
              <a:t>Certiorari</a:t>
            </a:r>
          </a:p>
        </p:txBody>
      </p:sp>
    </p:spTree>
    <p:extLst>
      <p:ext uri="{BB962C8B-B14F-4D97-AF65-F5344CB8AC3E}">
        <p14:creationId xmlns:p14="http://schemas.microsoft.com/office/powerpoint/2010/main" xmlns="" val="4078485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194B85-5EDA-789E-8008-26798EC5C673}"/>
              </a:ext>
            </a:extLst>
          </p:cNvPr>
          <p:cNvSpPr>
            <a:spLocks noGrp="1"/>
          </p:cNvSpPr>
          <p:nvPr>
            <p:ph type="title"/>
          </p:nvPr>
        </p:nvSpPr>
        <p:spPr/>
        <p:txBody>
          <a:bodyPr/>
          <a:lstStyle/>
          <a:p>
            <a:r>
              <a:rPr lang="en-US" dirty="0"/>
              <a:t>Appeal Considerations</a:t>
            </a:r>
          </a:p>
        </p:txBody>
      </p:sp>
      <p:sp>
        <p:nvSpPr>
          <p:cNvPr id="3" name="Content Placeholder 2">
            <a:extLst>
              <a:ext uri="{FF2B5EF4-FFF2-40B4-BE49-F238E27FC236}">
                <a16:creationId xmlns:a16="http://schemas.microsoft.com/office/drawing/2014/main" xmlns="" id="{CBEE238D-37E9-41AE-5EB2-F5FD735AA4D9}"/>
              </a:ext>
            </a:extLst>
          </p:cNvPr>
          <p:cNvSpPr>
            <a:spLocks noGrp="1"/>
          </p:cNvSpPr>
          <p:nvPr>
            <p:ph idx="1"/>
          </p:nvPr>
        </p:nvSpPr>
        <p:spPr/>
        <p:txBody>
          <a:bodyPr/>
          <a:lstStyle/>
          <a:p>
            <a:r>
              <a:rPr lang="en-US" dirty="0"/>
              <a:t>Reality Check</a:t>
            </a:r>
          </a:p>
          <a:p>
            <a:pPr lvl="1"/>
            <a:r>
              <a:rPr lang="en-US" dirty="0"/>
              <a:t>The Other Side </a:t>
            </a:r>
            <a:r>
              <a:rPr lang="en-US" dirty="0" err="1"/>
              <a:t>Ain’t</a:t>
            </a:r>
            <a:r>
              <a:rPr lang="en-US" dirty="0"/>
              <a:t> Dumb</a:t>
            </a:r>
          </a:p>
          <a:p>
            <a:pPr lvl="1"/>
            <a:endParaRPr lang="en-US" dirty="0"/>
          </a:p>
          <a:p>
            <a:pPr lvl="1"/>
            <a:r>
              <a:rPr lang="en-US" dirty="0"/>
              <a:t>Legal vs. Factual Issues</a:t>
            </a:r>
          </a:p>
          <a:p>
            <a:pPr lvl="1"/>
            <a:endParaRPr lang="en-US" dirty="0"/>
          </a:p>
          <a:p>
            <a:pPr lvl="1"/>
            <a:r>
              <a:rPr lang="en-US" dirty="0"/>
              <a:t>Need to Jump Through the Hoops + Not Give Up</a:t>
            </a:r>
          </a:p>
        </p:txBody>
      </p:sp>
    </p:spTree>
    <p:extLst>
      <p:ext uri="{BB962C8B-B14F-4D97-AF65-F5344CB8AC3E}">
        <p14:creationId xmlns:p14="http://schemas.microsoft.com/office/powerpoint/2010/main" xmlns="" val="406125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794E0F-1992-7256-FCFC-035423E1CD1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A8DD2699-88A4-8E75-9E55-F198E908EC94}"/>
              </a:ext>
            </a:extLst>
          </p:cNvPr>
          <p:cNvSpPr>
            <a:spLocks noGrp="1"/>
          </p:cNvSpPr>
          <p:nvPr>
            <p:ph idx="1"/>
          </p:nvPr>
        </p:nvSpPr>
        <p:spPr/>
        <p:txBody>
          <a:bodyPr/>
          <a:lstStyle/>
          <a:p>
            <a:endParaRPr lang="en-US" dirty="0"/>
          </a:p>
          <a:p>
            <a:endParaRPr lang="en-US" dirty="0"/>
          </a:p>
          <a:p>
            <a:pPr marL="0" indent="0" algn="ctr">
              <a:buNone/>
            </a:pPr>
            <a:r>
              <a:rPr lang="en-US" dirty="0"/>
              <a:t>Thanks!</a:t>
            </a:r>
          </a:p>
          <a:p>
            <a:pPr marL="0" indent="0" algn="ctr">
              <a:buNone/>
            </a:pPr>
            <a:endParaRPr lang="en-US" dirty="0"/>
          </a:p>
          <a:p>
            <a:pPr marL="0" indent="0" algn="ctr">
              <a:buNone/>
            </a:pPr>
            <a:r>
              <a:rPr lang="en-US" dirty="0"/>
              <a:t>Professor Kenneth T. Kristl, Esq.</a:t>
            </a:r>
          </a:p>
          <a:p>
            <a:pPr marL="0" indent="0" algn="ctr">
              <a:buNone/>
            </a:pPr>
            <a:r>
              <a:rPr lang="en-US" dirty="0">
                <a:hlinkClick r:id="rId2"/>
              </a:rPr>
              <a:t>ktkristl@widener.edu</a:t>
            </a:r>
            <a:endParaRPr lang="en-US" dirty="0"/>
          </a:p>
          <a:p>
            <a:pPr marL="0" indent="0" algn="ctr">
              <a:buNone/>
            </a:pPr>
            <a:endParaRPr lang="en-US" dirty="0"/>
          </a:p>
          <a:p>
            <a:endParaRPr lang="en-US" dirty="0"/>
          </a:p>
        </p:txBody>
      </p:sp>
    </p:spTree>
    <p:extLst>
      <p:ext uri="{BB962C8B-B14F-4D97-AF65-F5344CB8AC3E}">
        <p14:creationId xmlns:p14="http://schemas.microsoft.com/office/powerpoint/2010/main" xmlns="" val="2531592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ED9251-571C-1505-6FC6-60F6E8A6682A}"/>
              </a:ext>
            </a:extLst>
          </p:cNvPr>
          <p:cNvSpPr>
            <a:spLocks noGrp="1"/>
          </p:cNvSpPr>
          <p:nvPr>
            <p:ph type="title"/>
          </p:nvPr>
        </p:nvSpPr>
        <p:spPr/>
        <p:txBody>
          <a:bodyPr/>
          <a:lstStyle/>
          <a:p>
            <a:r>
              <a:rPr lang="en-US" dirty="0"/>
              <a:t>Maps As Analogy</a:t>
            </a:r>
          </a:p>
        </p:txBody>
      </p:sp>
      <p:sp>
        <p:nvSpPr>
          <p:cNvPr id="3" name="Content Placeholder 2">
            <a:extLst>
              <a:ext uri="{FF2B5EF4-FFF2-40B4-BE49-F238E27FC236}">
                <a16:creationId xmlns:a16="http://schemas.microsoft.com/office/drawing/2014/main" xmlns="" id="{460F9CA4-4E34-CFAF-A607-103CA7A83102}"/>
              </a:ext>
            </a:extLst>
          </p:cNvPr>
          <p:cNvSpPr>
            <a:spLocks noGrp="1"/>
          </p:cNvSpPr>
          <p:nvPr>
            <p:ph idx="1"/>
          </p:nvPr>
        </p:nvSpPr>
        <p:spPr/>
        <p:txBody>
          <a:bodyPr/>
          <a:lstStyle/>
          <a:p>
            <a:r>
              <a:rPr lang="en-US" dirty="0"/>
              <a:t>Maps Give the “Lay of the Land”</a:t>
            </a:r>
          </a:p>
          <a:p>
            <a:endParaRPr lang="en-US" dirty="0"/>
          </a:p>
          <a:p>
            <a:endParaRPr lang="en-US" dirty="0"/>
          </a:p>
          <a:p>
            <a:endParaRPr lang="en-US" dirty="0"/>
          </a:p>
          <a:p>
            <a:r>
              <a:rPr lang="en-US" dirty="0"/>
              <a:t>Maps Show Potential Paths to a Destination</a:t>
            </a:r>
          </a:p>
        </p:txBody>
      </p:sp>
    </p:spTree>
    <p:extLst>
      <p:ext uri="{BB962C8B-B14F-4D97-AF65-F5344CB8AC3E}">
        <p14:creationId xmlns:p14="http://schemas.microsoft.com/office/powerpoint/2010/main" xmlns="" val="3881060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ACB31F-B12B-AA50-BAE1-DE4234F65ACB}"/>
              </a:ext>
            </a:extLst>
          </p:cNvPr>
          <p:cNvSpPr>
            <a:spLocks noGrp="1"/>
          </p:cNvSpPr>
          <p:nvPr>
            <p:ph type="title"/>
          </p:nvPr>
        </p:nvSpPr>
        <p:spPr/>
        <p:txBody>
          <a:bodyPr/>
          <a:lstStyle/>
          <a:p>
            <a:r>
              <a:rPr lang="en-US" dirty="0"/>
              <a:t>Map Rule #1:  Pick The Right Map</a:t>
            </a:r>
          </a:p>
        </p:txBody>
      </p:sp>
      <p:sp>
        <p:nvSpPr>
          <p:cNvPr id="3" name="Content Placeholder 2">
            <a:extLst>
              <a:ext uri="{FF2B5EF4-FFF2-40B4-BE49-F238E27FC236}">
                <a16:creationId xmlns:a16="http://schemas.microsoft.com/office/drawing/2014/main" xmlns="" id="{F2C0DD4C-0B1F-E128-5DCA-5B15FF1E734F}"/>
              </a:ext>
            </a:extLst>
          </p:cNvPr>
          <p:cNvSpPr>
            <a:spLocks noGrp="1"/>
          </p:cNvSpPr>
          <p:nvPr>
            <p:ph idx="1"/>
          </p:nvPr>
        </p:nvSpPr>
        <p:spPr/>
        <p:txBody>
          <a:bodyPr/>
          <a:lstStyle/>
          <a:p>
            <a:r>
              <a:rPr lang="en-US" dirty="0"/>
              <a:t>Environmental Issues Get Dealt With In Different Ways At Different Governmental Levels</a:t>
            </a:r>
          </a:p>
          <a:p>
            <a:pPr lvl="1"/>
            <a:r>
              <a:rPr lang="en-US" dirty="0"/>
              <a:t>Local (County or Municipality):	Planning and Zoning</a:t>
            </a:r>
          </a:p>
          <a:p>
            <a:pPr lvl="2"/>
            <a:r>
              <a:rPr lang="en-US" dirty="0"/>
              <a:t>Local Ordinances</a:t>
            </a:r>
          </a:p>
          <a:p>
            <a:pPr lvl="3"/>
            <a:r>
              <a:rPr lang="en-US" dirty="0"/>
              <a:t>Planning:  Sussex (Ch. 99): Kent (Ch. 187); New Castle (UDC)</a:t>
            </a:r>
          </a:p>
          <a:p>
            <a:pPr lvl="3"/>
            <a:r>
              <a:rPr lang="en-US" dirty="0"/>
              <a:t>Zoning:  Sussex (Ch. 115); Kent (Ch. 205); New Castle (UDC)</a:t>
            </a:r>
          </a:p>
          <a:p>
            <a:pPr lvl="1"/>
            <a:endParaRPr lang="en-US" dirty="0"/>
          </a:p>
          <a:p>
            <a:pPr lvl="1"/>
            <a:r>
              <a:rPr lang="en-US" dirty="0"/>
              <a:t>State (DNREC):  Permitting</a:t>
            </a:r>
          </a:p>
          <a:p>
            <a:pPr lvl="2"/>
            <a:r>
              <a:rPr lang="en-US" dirty="0"/>
              <a:t>State Laws and DNREC Regulations (Title 7 of Delaware Code; 7 Del. Admin. Code)</a:t>
            </a:r>
          </a:p>
        </p:txBody>
      </p:sp>
    </p:spTree>
    <p:extLst>
      <p:ext uri="{BB962C8B-B14F-4D97-AF65-F5344CB8AC3E}">
        <p14:creationId xmlns:p14="http://schemas.microsoft.com/office/powerpoint/2010/main" xmlns="" val="4051526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30289D-4E28-B667-9429-41F60B592BE8}"/>
              </a:ext>
            </a:extLst>
          </p:cNvPr>
          <p:cNvSpPr>
            <a:spLocks noGrp="1"/>
          </p:cNvSpPr>
          <p:nvPr>
            <p:ph type="title"/>
          </p:nvPr>
        </p:nvSpPr>
        <p:spPr/>
        <p:txBody>
          <a:bodyPr/>
          <a:lstStyle/>
          <a:p>
            <a:r>
              <a:rPr lang="en-US" dirty="0"/>
              <a:t>Map Rule #2:  Understand Where Map Does (</a:t>
            </a:r>
            <a:r>
              <a:rPr lang="en-US" u="sng" dirty="0"/>
              <a:t>and Doesn’t</a:t>
            </a:r>
            <a:r>
              <a:rPr lang="en-US" dirty="0"/>
              <a:t>) Take You</a:t>
            </a:r>
          </a:p>
        </p:txBody>
      </p:sp>
      <p:sp>
        <p:nvSpPr>
          <p:cNvPr id="3" name="Content Placeholder 2">
            <a:extLst>
              <a:ext uri="{FF2B5EF4-FFF2-40B4-BE49-F238E27FC236}">
                <a16:creationId xmlns:a16="http://schemas.microsoft.com/office/drawing/2014/main" xmlns="" id="{881BEEEA-4E04-5E5D-CB96-4E31260AC1DC}"/>
              </a:ext>
            </a:extLst>
          </p:cNvPr>
          <p:cNvSpPr>
            <a:spLocks noGrp="1"/>
          </p:cNvSpPr>
          <p:nvPr>
            <p:ph idx="1"/>
          </p:nvPr>
        </p:nvSpPr>
        <p:spPr/>
        <p:txBody>
          <a:bodyPr/>
          <a:lstStyle/>
          <a:p>
            <a:r>
              <a:rPr lang="en-US" dirty="0"/>
              <a:t>Only Issues Relevant to the Particular Process Matter in that Process</a:t>
            </a:r>
          </a:p>
          <a:p>
            <a:endParaRPr lang="en-US" dirty="0"/>
          </a:p>
          <a:p>
            <a:endParaRPr lang="en-US" dirty="0"/>
          </a:p>
          <a:p>
            <a:r>
              <a:rPr lang="en-US" dirty="0"/>
              <a:t>How Determine What is Relevant?</a:t>
            </a:r>
          </a:p>
          <a:p>
            <a:pPr lvl="1"/>
            <a:r>
              <a:rPr lang="en-US" dirty="0"/>
              <a:t>Look to the statute/ordinance/regulation governing the process</a:t>
            </a:r>
          </a:p>
        </p:txBody>
      </p:sp>
    </p:spTree>
    <p:extLst>
      <p:ext uri="{BB962C8B-B14F-4D97-AF65-F5344CB8AC3E}">
        <p14:creationId xmlns:p14="http://schemas.microsoft.com/office/powerpoint/2010/main" xmlns="" val="3547430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1E9F70-827B-E667-D78B-749D55CE360E}"/>
              </a:ext>
            </a:extLst>
          </p:cNvPr>
          <p:cNvSpPr>
            <a:spLocks noGrp="1"/>
          </p:cNvSpPr>
          <p:nvPr>
            <p:ph type="title"/>
          </p:nvPr>
        </p:nvSpPr>
        <p:spPr/>
        <p:txBody>
          <a:bodyPr/>
          <a:lstStyle/>
          <a:p>
            <a:r>
              <a:rPr lang="en-US" dirty="0"/>
              <a:t>Zoning vs. Planning</a:t>
            </a:r>
          </a:p>
        </p:txBody>
      </p:sp>
      <p:sp>
        <p:nvSpPr>
          <p:cNvPr id="3" name="Content Placeholder 2">
            <a:extLst>
              <a:ext uri="{FF2B5EF4-FFF2-40B4-BE49-F238E27FC236}">
                <a16:creationId xmlns:a16="http://schemas.microsoft.com/office/drawing/2014/main" xmlns="" id="{5F42E345-3E2E-F87D-0715-25BBC8FA5C1F}"/>
              </a:ext>
            </a:extLst>
          </p:cNvPr>
          <p:cNvSpPr>
            <a:spLocks noGrp="1"/>
          </p:cNvSpPr>
          <p:nvPr>
            <p:ph idx="1"/>
          </p:nvPr>
        </p:nvSpPr>
        <p:spPr/>
        <p:txBody>
          <a:bodyPr>
            <a:normAutofit lnSpcReduction="10000"/>
          </a:bodyPr>
          <a:lstStyle/>
          <a:p>
            <a:r>
              <a:rPr lang="en-US" dirty="0"/>
              <a:t>Zoning is About What Use(s) Are Allowed on a Particular Parcel</a:t>
            </a:r>
          </a:p>
          <a:p>
            <a:pPr lvl="1"/>
            <a:r>
              <a:rPr lang="en-US" dirty="0"/>
              <a:t>Permitted Uses (“By-Right”)</a:t>
            </a:r>
          </a:p>
          <a:p>
            <a:pPr lvl="1"/>
            <a:r>
              <a:rPr lang="en-US" dirty="0"/>
              <a:t>Conditional Uses</a:t>
            </a:r>
          </a:p>
          <a:p>
            <a:pPr lvl="1"/>
            <a:r>
              <a:rPr lang="en-US" dirty="0"/>
              <a:t>Special Use Exceptions</a:t>
            </a:r>
          </a:p>
          <a:p>
            <a:pPr lvl="1"/>
            <a:r>
              <a:rPr lang="en-US" dirty="0"/>
              <a:t>Variances</a:t>
            </a:r>
          </a:p>
          <a:p>
            <a:pPr lvl="1"/>
            <a:r>
              <a:rPr lang="en-US" dirty="0"/>
              <a:t>Non-conforming Uses</a:t>
            </a:r>
          </a:p>
          <a:p>
            <a:pPr lvl="1"/>
            <a:endParaRPr lang="en-US" dirty="0"/>
          </a:p>
          <a:p>
            <a:pPr lvl="1"/>
            <a:endParaRPr lang="en-US" dirty="0"/>
          </a:p>
          <a:p>
            <a:endParaRPr lang="en-US" dirty="0"/>
          </a:p>
          <a:p>
            <a:r>
              <a:rPr lang="en-US" dirty="0"/>
              <a:t>Planning is About How A Property Can Be Developed/Subdivided Into Many Parcels that will do the Use Allowed by Zoning</a:t>
            </a:r>
          </a:p>
        </p:txBody>
      </p:sp>
    </p:spTree>
    <p:extLst>
      <p:ext uri="{BB962C8B-B14F-4D97-AF65-F5344CB8AC3E}">
        <p14:creationId xmlns:p14="http://schemas.microsoft.com/office/powerpoint/2010/main" xmlns="" val="4269310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2A6312-5810-5655-7BCF-9B0BEA7935E3}"/>
              </a:ext>
            </a:extLst>
          </p:cNvPr>
          <p:cNvSpPr>
            <a:spLocks noGrp="1"/>
          </p:cNvSpPr>
          <p:nvPr>
            <p:ph type="title"/>
          </p:nvPr>
        </p:nvSpPr>
        <p:spPr/>
        <p:txBody>
          <a:bodyPr/>
          <a:lstStyle/>
          <a:p>
            <a:r>
              <a:rPr lang="en-US" dirty="0"/>
              <a:t>The Zoning Road Map (Sussex Example)</a:t>
            </a:r>
          </a:p>
        </p:txBody>
      </p:sp>
      <p:sp>
        <p:nvSpPr>
          <p:cNvPr id="3" name="Content Placeholder 2">
            <a:extLst>
              <a:ext uri="{FF2B5EF4-FFF2-40B4-BE49-F238E27FC236}">
                <a16:creationId xmlns:a16="http://schemas.microsoft.com/office/drawing/2014/main" xmlns="" id="{5CFD6952-085E-ED16-CFF4-03F9FE4DD3ED}"/>
              </a:ext>
            </a:extLst>
          </p:cNvPr>
          <p:cNvSpPr>
            <a:spLocks noGrp="1"/>
          </p:cNvSpPr>
          <p:nvPr>
            <p:ph idx="1"/>
          </p:nvPr>
        </p:nvSpPr>
        <p:spPr/>
        <p:txBody>
          <a:bodyPr>
            <a:normAutofit lnSpcReduction="10000"/>
          </a:bodyPr>
          <a:lstStyle/>
          <a:p>
            <a:r>
              <a:rPr lang="en-US" dirty="0"/>
              <a:t>Must Conform to Property’s Zoning</a:t>
            </a:r>
          </a:p>
          <a:p>
            <a:r>
              <a:rPr lang="en-US" dirty="0"/>
              <a:t>Permitted Uses</a:t>
            </a:r>
          </a:p>
          <a:p>
            <a:pPr lvl="1"/>
            <a:r>
              <a:rPr lang="en-US" dirty="0"/>
              <a:t>Listed under each Zoning District (if on the list, allowed by law)</a:t>
            </a:r>
          </a:p>
          <a:p>
            <a:pPr lvl="1"/>
            <a:r>
              <a:rPr lang="en-US" dirty="0"/>
              <a:t>“By-right” – Can build a permitted use (but must comply with setbacks, density, etc. for the District)</a:t>
            </a:r>
          </a:p>
          <a:p>
            <a:pPr lvl="1"/>
            <a:r>
              <a:rPr lang="en-US" dirty="0"/>
              <a:t>Planning and Zoning Makes the Call</a:t>
            </a:r>
          </a:p>
          <a:p>
            <a:r>
              <a:rPr lang="en-US" dirty="0"/>
              <a:t>Conditional Uses – Are Permitted but Need Approval</a:t>
            </a:r>
          </a:p>
          <a:p>
            <a:pPr lvl="1"/>
            <a:r>
              <a:rPr lang="en-US" dirty="0"/>
              <a:t>General Process in Article XXIV (§§ 115-171 – 115-176) PLUS additional requirements found in Article for each Zoning District in Ordinance</a:t>
            </a:r>
          </a:p>
          <a:p>
            <a:pPr lvl="1"/>
            <a:r>
              <a:rPr lang="en-US" dirty="0"/>
              <a:t>Preliminary Site Plan to County Council.  PC must give recommendation (§§ 115-216 – 115-217)</a:t>
            </a:r>
          </a:p>
        </p:txBody>
      </p:sp>
    </p:spTree>
    <p:extLst>
      <p:ext uri="{BB962C8B-B14F-4D97-AF65-F5344CB8AC3E}">
        <p14:creationId xmlns:p14="http://schemas.microsoft.com/office/powerpoint/2010/main" xmlns="" val="3836213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60012F-C5DC-5E40-35D7-CE49ADB40AA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9F100F37-9166-E0E3-3959-23293E8571CE}"/>
              </a:ext>
            </a:extLst>
          </p:cNvPr>
          <p:cNvSpPr>
            <a:spLocks noGrp="1"/>
          </p:cNvSpPr>
          <p:nvPr>
            <p:ph idx="1"/>
          </p:nvPr>
        </p:nvSpPr>
        <p:spPr/>
        <p:txBody>
          <a:bodyPr/>
          <a:lstStyle/>
          <a:p>
            <a:r>
              <a:rPr lang="en-US" dirty="0"/>
              <a:t>Special Use Exceptions (§ 115-210)</a:t>
            </a:r>
          </a:p>
          <a:p>
            <a:pPr lvl="1"/>
            <a:r>
              <a:rPr lang="en-US" dirty="0"/>
              <a:t>Uses Allowed After approval by Board of Adjustment</a:t>
            </a:r>
          </a:p>
          <a:p>
            <a:pPr lvl="1"/>
            <a:r>
              <a:rPr lang="en-US" dirty="0"/>
              <a:t>List also in each Zoning District Article</a:t>
            </a:r>
          </a:p>
          <a:p>
            <a:pPr lvl="1"/>
            <a:r>
              <a:rPr lang="en-US" dirty="0"/>
              <a:t>Specified in each Article for each Zoning District</a:t>
            </a:r>
          </a:p>
          <a:p>
            <a:pPr lvl="1"/>
            <a:endParaRPr lang="en-US" dirty="0"/>
          </a:p>
          <a:p>
            <a:r>
              <a:rPr lang="en-US" dirty="0"/>
              <a:t>Variances (§ 115-211)</a:t>
            </a:r>
          </a:p>
          <a:p>
            <a:pPr lvl="1"/>
            <a:r>
              <a:rPr lang="en-US" dirty="0"/>
              <a:t>Permanent Changes to Ordinance Requirements for a Specific Parcel</a:t>
            </a:r>
          </a:p>
          <a:p>
            <a:pPr lvl="1"/>
            <a:r>
              <a:rPr lang="en-US" dirty="0"/>
              <a:t>Approval by Board of Adjustment</a:t>
            </a:r>
          </a:p>
          <a:p>
            <a:pPr lvl="1"/>
            <a:endParaRPr lang="en-US" dirty="0"/>
          </a:p>
          <a:p>
            <a:r>
              <a:rPr lang="en-US" dirty="0"/>
              <a:t>Nonconforming Uses (Article XXVI - §§ 115-195 – 115-206)</a:t>
            </a:r>
          </a:p>
        </p:txBody>
      </p:sp>
    </p:spTree>
    <p:extLst>
      <p:ext uri="{BB962C8B-B14F-4D97-AF65-F5344CB8AC3E}">
        <p14:creationId xmlns:p14="http://schemas.microsoft.com/office/powerpoint/2010/main" xmlns="" val="2476316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2C751A-33C8-06F7-F0FA-98F45F9D45FB}"/>
              </a:ext>
            </a:extLst>
          </p:cNvPr>
          <p:cNvSpPr>
            <a:spLocks noGrp="1"/>
          </p:cNvSpPr>
          <p:nvPr>
            <p:ph type="title"/>
          </p:nvPr>
        </p:nvSpPr>
        <p:spPr/>
        <p:txBody>
          <a:bodyPr/>
          <a:lstStyle/>
          <a:p>
            <a:r>
              <a:rPr lang="en-US" dirty="0"/>
              <a:t>The Planning Road Map (Sussex Example)</a:t>
            </a:r>
          </a:p>
        </p:txBody>
      </p:sp>
      <p:sp>
        <p:nvSpPr>
          <p:cNvPr id="3" name="Content Placeholder 2">
            <a:extLst>
              <a:ext uri="{FF2B5EF4-FFF2-40B4-BE49-F238E27FC236}">
                <a16:creationId xmlns:a16="http://schemas.microsoft.com/office/drawing/2014/main" xmlns="" id="{0D357CAB-82C4-68EA-18BA-C598B7866272}"/>
              </a:ext>
            </a:extLst>
          </p:cNvPr>
          <p:cNvSpPr>
            <a:spLocks noGrp="1"/>
          </p:cNvSpPr>
          <p:nvPr>
            <p:ph idx="1"/>
          </p:nvPr>
        </p:nvSpPr>
        <p:spPr>
          <a:xfrm>
            <a:off x="469783" y="1602297"/>
            <a:ext cx="11048301" cy="4723002"/>
          </a:xfrm>
        </p:spPr>
        <p:txBody>
          <a:bodyPr>
            <a:normAutofit/>
          </a:bodyPr>
          <a:lstStyle/>
          <a:p>
            <a:r>
              <a:rPr lang="en-US" dirty="0"/>
              <a:t>Preliminary Plat (submitted to Planning &amp; Zoning Commission) (§ 99-8(A))</a:t>
            </a:r>
          </a:p>
          <a:p>
            <a:r>
              <a:rPr lang="en-US" dirty="0"/>
              <a:t>Public Hearing on Prelim Plat (§ 99-9(A))</a:t>
            </a:r>
          </a:p>
          <a:p>
            <a:r>
              <a:rPr lang="en-US" dirty="0"/>
              <a:t>The 17 § 99-9(C) Factors</a:t>
            </a:r>
          </a:p>
          <a:p>
            <a:pPr lvl="1"/>
            <a:r>
              <a:rPr lang="en-US" dirty="0"/>
              <a:t>Also:  §§ 99-15 – 99-21 (General Design Standards); §§ 99-22 – 99-24 (Prelim Plat Requirements)</a:t>
            </a:r>
          </a:p>
          <a:p>
            <a:r>
              <a:rPr lang="en-US" dirty="0"/>
              <a:t>PC Tentative Approval/Disapproval of Prelim Plat (§ 99-8(A))</a:t>
            </a:r>
          </a:p>
          <a:p>
            <a:r>
              <a:rPr lang="en-US" dirty="0"/>
              <a:t>Possible Appeal of Approval of Prelim Plat to County Council (§ 99-40)</a:t>
            </a:r>
          </a:p>
          <a:p>
            <a:pPr lvl="1"/>
            <a:r>
              <a:rPr lang="en-US" dirty="0"/>
              <a:t>Within 30 days</a:t>
            </a:r>
          </a:p>
          <a:p>
            <a:r>
              <a:rPr lang="en-US" dirty="0"/>
              <a:t>Final Plat (submitted to Planning &amp; Zoning Commission) (§ 99-10(A))</a:t>
            </a:r>
          </a:p>
          <a:p>
            <a:r>
              <a:rPr lang="en-US" dirty="0"/>
              <a:t>PC Approval of Final Plat (§ 99-10(C))</a:t>
            </a:r>
          </a:p>
          <a:p>
            <a:endParaRPr lang="en-US" dirty="0"/>
          </a:p>
          <a:p>
            <a:endParaRPr lang="en-US" dirty="0"/>
          </a:p>
        </p:txBody>
      </p:sp>
    </p:spTree>
    <p:extLst>
      <p:ext uri="{BB962C8B-B14F-4D97-AF65-F5344CB8AC3E}">
        <p14:creationId xmlns:p14="http://schemas.microsoft.com/office/powerpoint/2010/main" xmlns="" val="282983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48A941-3BD4-0A56-C615-ABEB1EA94507}"/>
              </a:ext>
            </a:extLst>
          </p:cNvPr>
          <p:cNvSpPr>
            <a:spLocks noGrp="1"/>
          </p:cNvSpPr>
          <p:nvPr>
            <p:ph type="title"/>
          </p:nvPr>
        </p:nvSpPr>
        <p:spPr/>
        <p:txBody>
          <a:bodyPr/>
          <a:lstStyle/>
          <a:p>
            <a:r>
              <a:rPr lang="en-US" dirty="0"/>
              <a:t>The 17 Different § 99-9(C) Factors</a:t>
            </a:r>
          </a:p>
        </p:txBody>
      </p:sp>
      <p:sp>
        <p:nvSpPr>
          <p:cNvPr id="3" name="Content Placeholder 2">
            <a:extLst>
              <a:ext uri="{FF2B5EF4-FFF2-40B4-BE49-F238E27FC236}">
                <a16:creationId xmlns:a16="http://schemas.microsoft.com/office/drawing/2014/main" xmlns="" id="{64F753A2-D176-D596-CC73-771D0609E170}"/>
              </a:ext>
            </a:extLst>
          </p:cNvPr>
          <p:cNvSpPr>
            <a:spLocks noGrp="1"/>
          </p:cNvSpPr>
          <p:nvPr>
            <p:ph idx="1"/>
          </p:nvPr>
        </p:nvSpPr>
        <p:spPr>
          <a:xfrm>
            <a:off x="838200" y="1384182"/>
            <a:ext cx="10515600" cy="5301843"/>
          </a:xfrm>
        </p:spPr>
        <p:txBody>
          <a:bodyPr>
            <a:normAutofit fontScale="32500" lnSpcReduction="20000"/>
          </a:bodyPr>
          <a:lstStyle/>
          <a:p>
            <a:pPr algn="just"/>
            <a:r>
              <a:rPr lang="en-US" b="1" i="0" u="none" strike="noStrike" dirty="0">
                <a:solidFill>
                  <a:srgbClr val="333333"/>
                </a:solidFill>
                <a:effectLst/>
                <a:latin typeface="freight-sans-pro"/>
                <a:hlinkClick r:id="rId2" tooltip="99-9C(1)"/>
              </a:rPr>
              <a:t/>
            </a:r>
            <a:br>
              <a:rPr lang="en-US" b="1" i="0" u="none" strike="noStrike" dirty="0">
                <a:solidFill>
                  <a:srgbClr val="333333"/>
                </a:solidFill>
                <a:effectLst/>
                <a:latin typeface="freight-sans-pro"/>
                <a:hlinkClick r:id="rId2" tooltip="99-9C(1)"/>
              </a:rPr>
            </a:br>
            <a:r>
              <a:rPr lang="en-US" sz="4800" b="1" i="0" u="none" strike="noStrike" dirty="0">
                <a:solidFill>
                  <a:srgbClr val="333333"/>
                </a:solidFill>
                <a:effectLst/>
                <a:hlinkClick r:id="rId2" tooltip="99-9C(1)"/>
              </a:rPr>
              <a:t>(1) </a:t>
            </a:r>
            <a:r>
              <a:rPr lang="en-US" sz="4800" b="0" i="0" dirty="0">
                <a:solidFill>
                  <a:srgbClr val="333333"/>
                </a:solidFill>
                <a:effectLst/>
              </a:rPr>
              <a:t>Integration of the proposed subdivision into existing terrain and surrounding landscape.</a:t>
            </a:r>
          </a:p>
          <a:p>
            <a:pPr algn="just"/>
            <a:r>
              <a:rPr lang="en-US" sz="4800" b="1" i="0" u="none" strike="noStrike" dirty="0">
                <a:solidFill>
                  <a:srgbClr val="333333"/>
                </a:solidFill>
                <a:effectLst/>
                <a:hlinkClick r:id="rId3" tooltip="99-9C(2)"/>
              </a:rPr>
              <a:t>(2) </a:t>
            </a:r>
            <a:r>
              <a:rPr lang="en-US" sz="4800" b="0" i="0" dirty="0">
                <a:solidFill>
                  <a:srgbClr val="333333"/>
                </a:solidFill>
                <a:effectLst/>
              </a:rPr>
              <a:t>Minimal use of wetlands and floodplains.</a:t>
            </a:r>
          </a:p>
          <a:p>
            <a:pPr algn="just"/>
            <a:r>
              <a:rPr lang="en-US" sz="4800" b="1" i="0" u="none" strike="noStrike" dirty="0">
                <a:solidFill>
                  <a:srgbClr val="333333"/>
                </a:solidFill>
                <a:effectLst/>
                <a:hlinkClick r:id="rId4" tooltip="99-9C(3)"/>
              </a:rPr>
              <a:t>(3) </a:t>
            </a:r>
            <a:r>
              <a:rPr lang="en-US" sz="4800" b="0" i="0" dirty="0">
                <a:solidFill>
                  <a:srgbClr val="333333"/>
                </a:solidFill>
                <a:effectLst/>
              </a:rPr>
              <a:t>Preservation of natural and historical features.</a:t>
            </a:r>
          </a:p>
          <a:p>
            <a:pPr algn="just"/>
            <a:r>
              <a:rPr lang="en-US" sz="4800" b="1" i="0" u="none" strike="noStrike" dirty="0">
                <a:solidFill>
                  <a:srgbClr val="333333"/>
                </a:solidFill>
                <a:effectLst/>
                <a:hlinkClick r:id="rId5" tooltip="99-9C(4)"/>
              </a:rPr>
              <a:t>(4) </a:t>
            </a:r>
            <a:r>
              <a:rPr lang="en-US" sz="4800" b="0" i="0" dirty="0">
                <a:solidFill>
                  <a:srgbClr val="333333"/>
                </a:solidFill>
                <a:effectLst/>
              </a:rPr>
              <a:t>Preservation of open space and scenic views.</a:t>
            </a:r>
          </a:p>
          <a:p>
            <a:pPr algn="just"/>
            <a:r>
              <a:rPr lang="en-US" sz="4800" b="1" i="0" u="none" strike="noStrike" dirty="0">
                <a:solidFill>
                  <a:srgbClr val="333333"/>
                </a:solidFill>
                <a:effectLst/>
                <a:hlinkClick r:id="rId6" tooltip="99-9C(5)"/>
              </a:rPr>
              <a:t>(5) </a:t>
            </a:r>
            <a:r>
              <a:rPr lang="en-US" sz="4800" b="0" i="0" dirty="0">
                <a:solidFill>
                  <a:srgbClr val="333333"/>
                </a:solidFill>
                <a:effectLst/>
              </a:rPr>
              <a:t>Minimization of tree, vegetation and soil removal and grade changes.</a:t>
            </a:r>
          </a:p>
          <a:p>
            <a:pPr algn="just"/>
            <a:r>
              <a:rPr lang="en-US" sz="4800" b="1" i="0" u="none" strike="noStrike" dirty="0">
                <a:solidFill>
                  <a:srgbClr val="333333"/>
                </a:solidFill>
                <a:effectLst/>
                <a:hlinkClick r:id="rId7" tooltip="99-9C(6)"/>
              </a:rPr>
              <a:t>(6) </a:t>
            </a:r>
            <a:r>
              <a:rPr lang="en-US" sz="4800" b="0" i="0" dirty="0">
                <a:solidFill>
                  <a:srgbClr val="333333"/>
                </a:solidFill>
                <a:effectLst/>
              </a:rPr>
              <a:t>Screening of objectionable features from neighboring properties and roadways.</a:t>
            </a:r>
          </a:p>
          <a:p>
            <a:pPr algn="just"/>
            <a:r>
              <a:rPr lang="en-US" sz="4800" b="1" i="0" u="none" strike="noStrike" dirty="0">
                <a:solidFill>
                  <a:srgbClr val="333333"/>
                </a:solidFill>
                <a:effectLst/>
                <a:hlinkClick r:id="rId8" tooltip="99-9C(7)"/>
              </a:rPr>
              <a:t>(7) </a:t>
            </a:r>
            <a:r>
              <a:rPr lang="en-US" sz="4800" b="0" i="0" dirty="0">
                <a:solidFill>
                  <a:srgbClr val="333333"/>
                </a:solidFill>
                <a:effectLst/>
              </a:rPr>
              <a:t>Provision for water supply.</a:t>
            </a:r>
          </a:p>
          <a:p>
            <a:pPr algn="just"/>
            <a:r>
              <a:rPr lang="en-US" sz="4800" b="1" i="0" u="none" strike="noStrike" dirty="0">
                <a:solidFill>
                  <a:srgbClr val="333333"/>
                </a:solidFill>
                <a:effectLst/>
                <a:hlinkClick r:id="rId9" tooltip="99-9C(8)"/>
              </a:rPr>
              <a:t>(8) </a:t>
            </a:r>
            <a:r>
              <a:rPr lang="en-US" sz="4800" b="0" i="0" dirty="0">
                <a:solidFill>
                  <a:srgbClr val="333333"/>
                </a:solidFill>
                <a:effectLst/>
              </a:rPr>
              <a:t>Provision for sewage disposal.</a:t>
            </a:r>
          </a:p>
          <a:p>
            <a:pPr algn="just"/>
            <a:r>
              <a:rPr lang="en-US" sz="4800" b="1" i="0" u="none" strike="noStrike" dirty="0">
                <a:solidFill>
                  <a:srgbClr val="333333"/>
                </a:solidFill>
                <a:effectLst/>
                <a:hlinkClick r:id="rId10" tooltip="99-9C(9)"/>
              </a:rPr>
              <a:t>(9) </a:t>
            </a:r>
            <a:r>
              <a:rPr lang="en-US" sz="4800" b="0" i="0" dirty="0">
                <a:solidFill>
                  <a:srgbClr val="333333"/>
                </a:solidFill>
                <a:effectLst/>
              </a:rPr>
              <a:t>Prevention of pollution of surface and groundwater.</a:t>
            </a:r>
          </a:p>
          <a:p>
            <a:pPr algn="just"/>
            <a:r>
              <a:rPr lang="en-US" sz="4800" b="1" i="0" u="none" strike="noStrike" dirty="0">
                <a:solidFill>
                  <a:srgbClr val="333333"/>
                </a:solidFill>
                <a:effectLst/>
                <a:hlinkClick r:id="rId11" tooltip="99-9C(10)"/>
              </a:rPr>
              <a:t>(10) </a:t>
            </a:r>
            <a:r>
              <a:rPr lang="en-US" sz="4800" b="0" i="0" dirty="0">
                <a:solidFill>
                  <a:srgbClr val="333333"/>
                </a:solidFill>
                <a:effectLst/>
              </a:rPr>
              <a:t>Minimization of erosion and sedimentation, minimization of changes in groundwater levels, minimization of increased rates of runoff, minimization of potential for flooding and design of drainage so that groundwater recharge is maximized.</a:t>
            </a:r>
          </a:p>
          <a:p>
            <a:pPr algn="just"/>
            <a:r>
              <a:rPr lang="en-US" sz="4800" b="1" i="0" u="none" strike="noStrike" dirty="0">
                <a:solidFill>
                  <a:srgbClr val="333333"/>
                </a:solidFill>
                <a:effectLst/>
                <a:hlinkClick r:id="rId12" tooltip="99-9C(11)"/>
              </a:rPr>
              <a:t>(11) </a:t>
            </a:r>
            <a:r>
              <a:rPr lang="en-US" sz="4800" b="0" i="0" dirty="0">
                <a:solidFill>
                  <a:srgbClr val="333333"/>
                </a:solidFill>
                <a:effectLst/>
              </a:rPr>
              <a:t>Provision for safe vehicular and pedestrian movement within the site and to adjacent ways.</a:t>
            </a:r>
          </a:p>
          <a:p>
            <a:pPr algn="just"/>
            <a:r>
              <a:rPr lang="en-US" sz="4800" b="1" i="0" u="none" strike="noStrike" dirty="0">
                <a:solidFill>
                  <a:srgbClr val="333333"/>
                </a:solidFill>
                <a:effectLst/>
                <a:hlinkClick r:id="rId13" tooltip="99-9C(12)"/>
              </a:rPr>
              <a:t>(12) </a:t>
            </a:r>
            <a:r>
              <a:rPr lang="en-US" sz="4800" b="0" i="0" dirty="0">
                <a:solidFill>
                  <a:srgbClr val="333333"/>
                </a:solidFill>
                <a:effectLst/>
              </a:rPr>
              <a:t>Effect on area property values.</a:t>
            </a:r>
          </a:p>
          <a:p>
            <a:pPr algn="just"/>
            <a:r>
              <a:rPr lang="en-US" sz="4800" b="1" i="0" u="none" strike="noStrike" dirty="0">
                <a:solidFill>
                  <a:srgbClr val="333333"/>
                </a:solidFill>
                <a:effectLst/>
                <a:hlinkClick r:id="rId14" tooltip="99-9C(13)"/>
              </a:rPr>
              <a:t>(13) </a:t>
            </a:r>
            <a:r>
              <a:rPr lang="en-US" sz="4800" b="0" i="0" dirty="0">
                <a:solidFill>
                  <a:srgbClr val="333333"/>
                </a:solidFill>
                <a:effectLst/>
              </a:rPr>
              <a:t>Preservation and conservation of farmland.</a:t>
            </a:r>
          </a:p>
          <a:p>
            <a:pPr algn="just"/>
            <a:r>
              <a:rPr lang="en-US" sz="4800" b="1" i="0" u="none" strike="noStrike" dirty="0">
                <a:solidFill>
                  <a:srgbClr val="333333"/>
                </a:solidFill>
                <a:effectLst/>
                <a:hlinkClick r:id="rId15" tooltip="99-9C(14)"/>
              </a:rPr>
              <a:t>(14) </a:t>
            </a:r>
            <a:r>
              <a:rPr lang="en-US" sz="4800" b="0" i="0" dirty="0">
                <a:solidFill>
                  <a:srgbClr val="333333"/>
                </a:solidFill>
                <a:effectLst/>
              </a:rPr>
              <a:t>Effect on schools, public buildings and community facilities.</a:t>
            </a:r>
          </a:p>
          <a:p>
            <a:pPr algn="just"/>
            <a:r>
              <a:rPr lang="en-US" sz="4800" b="1" i="0" u="none" strike="noStrike" dirty="0">
                <a:solidFill>
                  <a:srgbClr val="333333"/>
                </a:solidFill>
                <a:effectLst/>
                <a:hlinkClick r:id="rId16" tooltip="99-9C(15)"/>
              </a:rPr>
              <a:t>(15) </a:t>
            </a:r>
            <a:r>
              <a:rPr lang="en-US" sz="4800" b="0" i="0" dirty="0">
                <a:solidFill>
                  <a:srgbClr val="333333"/>
                </a:solidFill>
                <a:effectLst/>
              </a:rPr>
              <a:t>Effect on area roadways and public transportation.</a:t>
            </a:r>
          </a:p>
          <a:p>
            <a:pPr algn="just"/>
            <a:r>
              <a:rPr lang="en-US" sz="4800" b="1" i="0" u="none" strike="noStrike" dirty="0">
                <a:solidFill>
                  <a:srgbClr val="333333"/>
                </a:solidFill>
                <a:effectLst/>
                <a:hlinkClick r:id="rId17" tooltip="99-9C(16)"/>
              </a:rPr>
              <a:t>(16) </a:t>
            </a:r>
            <a:r>
              <a:rPr lang="en-US" sz="4800" b="0" i="0" dirty="0">
                <a:solidFill>
                  <a:srgbClr val="333333"/>
                </a:solidFill>
                <a:effectLst/>
              </a:rPr>
              <a:t>Compatibility with other area land uses.</a:t>
            </a:r>
          </a:p>
          <a:p>
            <a:pPr algn="just"/>
            <a:r>
              <a:rPr lang="en-US" sz="4800" b="1" i="0" u="none" strike="noStrike" dirty="0">
                <a:solidFill>
                  <a:srgbClr val="333333"/>
                </a:solidFill>
                <a:effectLst/>
                <a:hlinkClick r:id="rId18" tooltip="99-9C(17)"/>
              </a:rPr>
              <a:t>(17) </a:t>
            </a:r>
            <a:r>
              <a:rPr lang="en-US" sz="4800" b="0" i="0" dirty="0">
                <a:solidFill>
                  <a:srgbClr val="333333"/>
                </a:solidFill>
                <a:effectLst/>
              </a:rPr>
              <a:t>Effect on area waterways.</a:t>
            </a:r>
          </a:p>
          <a:p>
            <a:endParaRPr lang="en-US" dirty="0"/>
          </a:p>
        </p:txBody>
      </p:sp>
    </p:spTree>
    <p:extLst>
      <p:ext uri="{BB962C8B-B14F-4D97-AF65-F5344CB8AC3E}">
        <p14:creationId xmlns:p14="http://schemas.microsoft.com/office/powerpoint/2010/main" xmlns="" val="2887584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736</TotalTime>
  <Words>596</Words>
  <Application>Microsoft Office PowerPoint</Application>
  <PresentationFormat>Custom</PresentationFormat>
  <Paragraphs>125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UNDERSTANDING ZONING AND PLANNING IN DELAWARE A Road Map</vt:lpstr>
      <vt:lpstr>Maps As Analogy</vt:lpstr>
      <vt:lpstr>Map Rule #1:  Pick The Right Map</vt:lpstr>
      <vt:lpstr>Map Rule #2:  Understand Where Map Does (and Doesn’t) Take You</vt:lpstr>
      <vt:lpstr>Zoning vs. Planning</vt:lpstr>
      <vt:lpstr>The Zoning Road Map (Sussex Example)</vt:lpstr>
      <vt:lpstr>Slide 7</vt:lpstr>
      <vt:lpstr>The Planning Road Map (Sussex Example)</vt:lpstr>
      <vt:lpstr>The 17 Different § 99-9(C) Factors</vt:lpstr>
      <vt:lpstr>Participating In The Process</vt:lpstr>
      <vt:lpstr>Appeals</vt:lpstr>
      <vt:lpstr>Some Appeal Considerations</vt:lpstr>
      <vt:lpstr>Appeal Considerations</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ZONING AND PLANNING IN DELAWARE A Road Map</dc:title>
  <dc:creator>Kenneth Kristl</dc:creator>
  <cp:lastModifiedBy>Donna</cp:lastModifiedBy>
  <cp:revision>15</cp:revision>
  <dcterms:created xsi:type="dcterms:W3CDTF">2022-06-01T16:25:56Z</dcterms:created>
  <dcterms:modified xsi:type="dcterms:W3CDTF">2022-06-16T12:57:56Z</dcterms:modified>
</cp:coreProperties>
</file>